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3" r:id="rId19"/>
    <p:sldId id="274" r:id="rId20"/>
    <p:sldId id="275" r:id="rId21"/>
    <p:sldId id="284" r:id="rId22"/>
  </p:sldIdLst>
  <p:sldSz cx="18288000" cy="10287000"/>
  <p:notesSz cx="6858000" cy="9144000"/>
  <p:embeddedFontLst>
    <p:embeddedFont>
      <p:font typeface="Arial Nova" panose="020B05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ntserrat Bold" panose="020B0604020202020204" charset="0"/>
      <p:regular r:id="rId32"/>
    </p:embeddedFont>
    <p:embeddedFont>
      <p:font typeface="Open Sans" panose="020B0604020202020204" charset="0"/>
      <p:regular r:id="rId33"/>
    </p:embeddedFont>
    <p:embeddedFont>
      <p:font typeface="Open Sans Bold" panose="020B0604020202020204" charset="0"/>
      <p:regular r:id="rId34"/>
    </p:embeddedFont>
    <p:embeddedFont>
      <p:font typeface="Times New Roman" panose="02020603050405020304" pitchFamily="18" charset="0"/>
      <p:regular r:id="rId35"/>
    </p:embeddedFont>
    <p:embeddedFont>
      <p:font typeface="Times New Roman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8C3C5-CEC2-462A-9B3B-47696A93111B}" type="datetimeFigureOut">
              <a:rPr lang="fr-FR" smtClean="0"/>
              <a:t>10/07/2025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26D29-EB03-4498-A7C4-FE9214075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53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Mentionner</a:t>
            </a:r>
            <a:r>
              <a:rPr lang="en-GB" dirty="0"/>
              <a:t> </a:t>
            </a:r>
            <a:r>
              <a:rPr lang="en-GB" dirty="0" err="1"/>
              <a:t>explicitement</a:t>
            </a:r>
            <a:r>
              <a:rPr lang="en-GB" dirty="0"/>
              <a:t> </a:t>
            </a:r>
            <a:r>
              <a:rPr lang="en-GB" dirty="0" err="1"/>
              <a:t>problematique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26D29-EB03-4498-A7C4-FE9214075C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3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Supprimer</a:t>
            </a:r>
            <a:r>
              <a:rPr lang="en-GB" dirty="0"/>
              <a:t> dummy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26D29-EB03-4498-A7C4-FE9214075CC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Enlever</a:t>
            </a:r>
            <a:r>
              <a:rPr lang="en-GB" dirty="0"/>
              <a:t> 80%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26D29-EB03-4498-A7C4-FE9214075CC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145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5091"/>
            <a:ext cx="18288000" cy="2280174"/>
            <a:chOff x="0" y="0"/>
            <a:chExt cx="6812038" cy="849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12038" cy="849334"/>
            </a:xfrm>
            <a:custGeom>
              <a:avLst/>
              <a:gdLst/>
              <a:ahLst/>
              <a:cxnLst/>
              <a:rect l="l" t="t" r="r" b="b"/>
              <a:pathLst>
                <a:path w="6812038" h="849334">
                  <a:moveTo>
                    <a:pt x="0" y="0"/>
                  </a:moveTo>
                  <a:lnTo>
                    <a:pt x="6812038" y="0"/>
                  </a:lnTo>
                  <a:lnTo>
                    <a:pt x="6812038" y="849334"/>
                  </a:lnTo>
                  <a:lnTo>
                    <a:pt x="0" y="849334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812038" cy="9731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8300" y="-135060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86673" y="579603"/>
            <a:ext cx="3894390" cy="1183938"/>
          </a:xfrm>
          <a:custGeom>
            <a:avLst/>
            <a:gdLst/>
            <a:ahLst/>
            <a:cxnLst/>
            <a:rect l="l" t="t" r="r" b="b"/>
            <a:pathLst>
              <a:path w="3894390" h="1183938">
                <a:moveTo>
                  <a:pt x="0" y="0"/>
                </a:moveTo>
                <a:lnTo>
                  <a:pt x="3894390" y="0"/>
                </a:lnTo>
                <a:lnTo>
                  <a:pt x="3894390" y="1183938"/>
                </a:lnTo>
                <a:lnTo>
                  <a:pt x="0" y="118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3791" y="515856"/>
            <a:ext cx="4621054" cy="1247684"/>
          </a:xfrm>
          <a:custGeom>
            <a:avLst/>
            <a:gdLst/>
            <a:ahLst/>
            <a:cxnLst/>
            <a:rect l="l" t="t" r="r" b="b"/>
            <a:pathLst>
              <a:path w="4621054" h="1247684">
                <a:moveTo>
                  <a:pt x="0" y="0"/>
                </a:moveTo>
                <a:lnTo>
                  <a:pt x="4621053" y="0"/>
                </a:lnTo>
                <a:lnTo>
                  <a:pt x="4621053" y="1247685"/>
                </a:lnTo>
                <a:lnTo>
                  <a:pt x="0" y="1247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179" y="4764422"/>
            <a:ext cx="16839641" cy="180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8"/>
              </a:lnSpc>
            </a:pPr>
            <a:r>
              <a:rPr lang="fr-FR" sz="5163" b="1" dirty="0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Conception et réalisation d’une plateforme intelligente </a:t>
            </a:r>
          </a:p>
          <a:p>
            <a:pPr algn="ctr">
              <a:lnSpc>
                <a:spcPts val="7228"/>
              </a:lnSpc>
            </a:pPr>
            <a:r>
              <a:rPr lang="fr-FR" sz="5163" b="1" dirty="0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 gestion des incidents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2745" y="8217645"/>
            <a:ext cx="5802511" cy="9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 par 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Salma El Miniani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120" y="2709238"/>
            <a:ext cx="12362982" cy="312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 b="1" dirty="0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Projet de fin d’études</a:t>
            </a:r>
          </a:p>
          <a:p>
            <a:pPr algn="ctr">
              <a:lnSpc>
                <a:spcPts val="4988"/>
              </a:lnSpc>
            </a:pPr>
            <a:r>
              <a:rPr lang="en-US" sz="3563" b="1" dirty="0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 l’obtention du diplôme d’ingénieur d’État en MIAGE</a:t>
            </a:r>
          </a:p>
          <a:p>
            <a:pPr algn="ctr">
              <a:lnSpc>
                <a:spcPts val="7285"/>
              </a:lnSpc>
            </a:pPr>
            <a:endParaRPr lang="en-US" sz="3563" b="1" dirty="0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7285"/>
              </a:lnSpc>
            </a:pPr>
            <a:endParaRPr lang="fr-FR" sz="3563" b="1" dirty="0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973" y="8289298"/>
            <a:ext cx="4941789" cy="18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Encadré par : </a:t>
            </a:r>
          </a:p>
          <a:p>
            <a:pPr algn="l">
              <a:lnSpc>
                <a:spcPts val="1926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926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Younes El Gargouh (EMSI)</a:t>
            </a:r>
          </a:p>
          <a:p>
            <a:pPr algn="l">
              <a:lnSpc>
                <a:spcPts val="2769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El Mehdi El Bouhlaoui (SG ABS)</a:t>
            </a:r>
          </a:p>
          <a:p>
            <a:pPr algn="l">
              <a:lnSpc>
                <a:spcPts val="2769"/>
              </a:lnSpc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Freeform 12"/>
          <p:cNvSpPr/>
          <p:nvPr/>
        </p:nvSpPr>
        <p:spPr>
          <a:xfrm rot="-5400000">
            <a:off x="411242" y="-510754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922526" y="8308348"/>
            <a:ext cx="4365474" cy="14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3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Devant le jury composé de :</a:t>
            </a:r>
          </a:p>
          <a:p>
            <a:pPr algn="l">
              <a:lnSpc>
                <a:spcPts val="1733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733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Allouch</a:t>
            </a:r>
          </a:p>
          <a:p>
            <a:pPr algn="l"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Zinedine</a:t>
            </a: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84305" y="9515847"/>
            <a:ext cx="5358613" cy="58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Année universitaire : 2024 - 2025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42587" y="2850020"/>
            <a:ext cx="14289569" cy="6623209"/>
          </a:xfrm>
          <a:custGeom>
            <a:avLst/>
            <a:gdLst/>
            <a:ahLst/>
            <a:cxnLst/>
            <a:rect l="l" t="t" r="r" b="b"/>
            <a:pathLst>
              <a:path w="14289569" h="6623209">
                <a:moveTo>
                  <a:pt x="0" y="0"/>
                </a:moveTo>
                <a:lnTo>
                  <a:pt x="14289569" y="0"/>
                </a:lnTo>
                <a:lnTo>
                  <a:pt x="14289569" y="6623209"/>
                </a:lnTo>
                <a:lnTo>
                  <a:pt x="0" y="662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" t="-3540" r="-7188" b="-1239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de classe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3684B7A-F4B2-465E-B607-EB9D07EE7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66278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0093" y="4714875"/>
            <a:ext cx="416243" cy="315278"/>
            <a:chOff x="0" y="0"/>
            <a:chExt cx="554990" cy="420370"/>
          </a:xfrm>
        </p:grpSpPr>
        <p:sp>
          <p:nvSpPr>
            <p:cNvPr id="7" name="Freeform 7"/>
            <p:cNvSpPr/>
            <p:nvPr/>
          </p:nvSpPr>
          <p:spPr>
            <a:xfrm>
              <a:off x="48260" y="40640"/>
              <a:ext cx="459740" cy="330200"/>
            </a:xfrm>
            <a:custGeom>
              <a:avLst/>
              <a:gdLst/>
              <a:ahLst/>
              <a:cxnLst/>
              <a:rect l="l" t="t" r="r" b="b"/>
              <a:pathLst>
                <a:path w="459740" h="330200">
                  <a:moveTo>
                    <a:pt x="15240" y="199390"/>
                  </a:moveTo>
                  <a:cubicBezTo>
                    <a:pt x="120650" y="67310"/>
                    <a:pt x="165100" y="52070"/>
                    <a:pt x="191770" y="60960"/>
                  </a:cubicBezTo>
                  <a:cubicBezTo>
                    <a:pt x="215900" y="67310"/>
                    <a:pt x="240030" y="128270"/>
                    <a:pt x="248920" y="124460"/>
                  </a:cubicBezTo>
                  <a:cubicBezTo>
                    <a:pt x="256540" y="121920"/>
                    <a:pt x="247650" y="85090"/>
                    <a:pt x="251460" y="68580"/>
                  </a:cubicBezTo>
                  <a:cubicBezTo>
                    <a:pt x="255270" y="54610"/>
                    <a:pt x="260350" y="43180"/>
                    <a:pt x="271780" y="34290"/>
                  </a:cubicBezTo>
                  <a:cubicBezTo>
                    <a:pt x="287020" y="21590"/>
                    <a:pt x="323850" y="7620"/>
                    <a:pt x="345440" y="10160"/>
                  </a:cubicBezTo>
                  <a:cubicBezTo>
                    <a:pt x="364490" y="12700"/>
                    <a:pt x="384810" y="27940"/>
                    <a:pt x="396240" y="40640"/>
                  </a:cubicBezTo>
                  <a:cubicBezTo>
                    <a:pt x="405130" y="50800"/>
                    <a:pt x="408940" y="59690"/>
                    <a:pt x="412750" y="76200"/>
                  </a:cubicBezTo>
                  <a:cubicBezTo>
                    <a:pt x="420370" y="110490"/>
                    <a:pt x="427990" y="203200"/>
                    <a:pt x="414020" y="237490"/>
                  </a:cubicBezTo>
                  <a:cubicBezTo>
                    <a:pt x="405130" y="257810"/>
                    <a:pt x="387350" y="270510"/>
                    <a:pt x="370840" y="278130"/>
                  </a:cubicBezTo>
                  <a:cubicBezTo>
                    <a:pt x="353060" y="284480"/>
                    <a:pt x="328930" y="285750"/>
                    <a:pt x="311150" y="279400"/>
                  </a:cubicBezTo>
                  <a:cubicBezTo>
                    <a:pt x="293370" y="273050"/>
                    <a:pt x="275590" y="255270"/>
                    <a:pt x="265430" y="241300"/>
                  </a:cubicBezTo>
                  <a:cubicBezTo>
                    <a:pt x="257810" y="229870"/>
                    <a:pt x="257810" y="218440"/>
                    <a:pt x="255270" y="201930"/>
                  </a:cubicBezTo>
                  <a:cubicBezTo>
                    <a:pt x="251460" y="180340"/>
                    <a:pt x="246380" y="148590"/>
                    <a:pt x="250190" y="119380"/>
                  </a:cubicBezTo>
                  <a:cubicBezTo>
                    <a:pt x="255270" y="86360"/>
                    <a:pt x="262890" y="34290"/>
                    <a:pt x="287020" y="16510"/>
                  </a:cubicBezTo>
                  <a:cubicBezTo>
                    <a:pt x="308610" y="0"/>
                    <a:pt x="354330" y="2540"/>
                    <a:pt x="381000" y="11430"/>
                  </a:cubicBezTo>
                  <a:cubicBezTo>
                    <a:pt x="406400" y="20320"/>
                    <a:pt x="431800" y="43180"/>
                    <a:pt x="443230" y="64770"/>
                  </a:cubicBezTo>
                  <a:cubicBezTo>
                    <a:pt x="455930" y="87630"/>
                    <a:pt x="459740" y="118110"/>
                    <a:pt x="455930" y="143510"/>
                  </a:cubicBezTo>
                  <a:cubicBezTo>
                    <a:pt x="450850" y="172720"/>
                    <a:pt x="438150" y="205740"/>
                    <a:pt x="411480" y="232410"/>
                  </a:cubicBezTo>
                  <a:cubicBezTo>
                    <a:pt x="373380" y="270510"/>
                    <a:pt x="273050" y="327660"/>
                    <a:pt x="224790" y="328930"/>
                  </a:cubicBezTo>
                  <a:cubicBezTo>
                    <a:pt x="194310" y="330200"/>
                    <a:pt x="165100" y="312420"/>
                    <a:pt x="149860" y="295910"/>
                  </a:cubicBezTo>
                  <a:cubicBezTo>
                    <a:pt x="137160" y="281940"/>
                    <a:pt x="130810" y="262890"/>
                    <a:pt x="130810" y="243840"/>
                  </a:cubicBezTo>
                  <a:cubicBezTo>
                    <a:pt x="133350" y="220980"/>
                    <a:pt x="148590" y="185420"/>
                    <a:pt x="167640" y="171450"/>
                  </a:cubicBezTo>
                  <a:cubicBezTo>
                    <a:pt x="187960" y="157480"/>
                    <a:pt x="227330" y="154940"/>
                    <a:pt x="248920" y="161290"/>
                  </a:cubicBezTo>
                  <a:cubicBezTo>
                    <a:pt x="266700" y="166370"/>
                    <a:pt x="281940" y="181610"/>
                    <a:pt x="292100" y="195580"/>
                  </a:cubicBezTo>
                  <a:cubicBezTo>
                    <a:pt x="300990" y="210820"/>
                    <a:pt x="307340" y="231140"/>
                    <a:pt x="304800" y="250190"/>
                  </a:cubicBezTo>
                  <a:cubicBezTo>
                    <a:pt x="300990" y="271780"/>
                    <a:pt x="279400" y="306070"/>
                    <a:pt x="260350" y="318770"/>
                  </a:cubicBezTo>
                  <a:cubicBezTo>
                    <a:pt x="245110" y="328930"/>
                    <a:pt x="223520" y="330200"/>
                    <a:pt x="205740" y="327660"/>
                  </a:cubicBezTo>
                  <a:cubicBezTo>
                    <a:pt x="187960" y="325120"/>
                    <a:pt x="168910" y="314960"/>
                    <a:pt x="156210" y="303530"/>
                  </a:cubicBezTo>
                  <a:cubicBezTo>
                    <a:pt x="143510" y="290830"/>
                    <a:pt x="134620" y="270510"/>
                    <a:pt x="132080" y="252730"/>
                  </a:cubicBezTo>
                  <a:cubicBezTo>
                    <a:pt x="129540" y="236220"/>
                    <a:pt x="134620" y="213360"/>
                    <a:pt x="143510" y="198120"/>
                  </a:cubicBezTo>
                  <a:cubicBezTo>
                    <a:pt x="152400" y="184150"/>
                    <a:pt x="166370" y="172720"/>
                    <a:pt x="184150" y="162560"/>
                  </a:cubicBezTo>
                  <a:cubicBezTo>
                    <a:pt x="209550" y="148590"/>
                    <a:pt x="255270" y="128270"/>
                    <a:pt x="285750" y="130810"/>
                  </a:cubicBezTo>
                  <a:cubicBezTo>
                    <a:pt x="311150" y="133350"/>
                    <a:pt x="330200" y="168910"/>
                    <a:pt x="353060" y="167640"/>
                  </a:cubicBezTo>
                  <a:cubicBezTo>
                    <a:pt x="375920" y="166370"/>
                    <a:pt x="407670" y="113030"/>
                    <a:pt x="419100" y="118110"/>
                  </a:cubicBezTo>
                  <a:cubicBezTo>
                    <a:pt x="431800" y="124460"/>
                    <a:pt x="425450" y="194310"/>
                    <a:pt x="420370" y="218440"/>
                  </a:cubicBezTo>
                  <a:cubicBezTo>
                    <a:pt x="416560" y="233680"/>
                    <a:pt x="411480" y="243840"/>
                    <a:pt x="402590" y="254000"/>
                  </a:cubicBezTo>
                  <a:cubicBezTo>
                    <a:pt x="394970" y="264160"/>
                    <a:pt x="382270" y="273050"/>
                    <a:pt x="370840" y="278130"/>
                  </a:cubicBezTo>
                  <a:cubicBezTo>
                    <a:pt x="358140" y="281940"/>
                    <a:pt x="344170" y="284480"/>
                    <a:pt x="331470" y="283210"/>
                  </a:cubicBezTo>
                  <a:cubicBezTo>
                    <a:pt x="317500" y="281940"/>
                    <a:pt x="303530" y="276860"/>
                    <a:pt x="293370" y="270510"/>
                  </a:cubicBezTo>
                  <a:cubicBezTo>
                    <a:pt x="281940" y="262890"/>
                    <a:pt x="271780" y="252730"/>
                    <a:pt x="265430" y="241300"/>
                  </a:cubicBezTo>
                  <a:cubicBezTo>
                    <a:pt x="259080" y="229870"/>
                    <a:pt x="257810" y="219710"/>
                    <a:pt x="255270" y="201930"/>
                  </a:cubicBezTo>
                  <a:cubicBezTo>
                    <a:pt x="251460" y="168910"/>
                    <a:pt x="243840" y="81280"/>
                    <a:pt x="260350" y="50800"/>
                  </a:cubicBezTo>
                  <a:cubicBezTo>
                    <a:pt x="269240" y="30480"/>
                    <a:pt x="289560" y="19050"/>
                    <a:pt x="306070" y="13970"/>
                  </a:cubicBezTo>
                  <a:cubicBezTo>
                    <a:pt x="318770" y="8890"/>
                    <a:pt x="331470" y="6350"/>
                    <a:pt x="345440" y="10160"/>
                  </a:cubicBezTo>
                  <a:cubicBezTo>
                    <a:pt x="364490" y="16510"/>
                    <a:pt x="396240" y="38100"/>
                    <a:pt x="406400" y="57150"/>
                  </a:cubicBezTo>
                  <a:cubicBezTo>
                    <a:pt x="415290" y="73660"/>
                    <a:pt x="415290" y="93980"/>
                    <a:pt x="410210" y="115570"/>
                  </a:cubicBezTo>
                  <a:cubicBezTo>
                    <a:pt x="403860" y="149860"/>
                    <a:pt x="372110" y="205740"/>
                    <a:pt x="346710" y="237490"/>
                  </a:cubicBezTo>
                  <a:cubicBezTo>
                    <a:pt x="326390" y="264160"/>
                    <a:pt x="307340" y="290830"/>
                    <a:pt x="278130" y="298450"/>
                  </a:cubicBezTo>
                  <a:cubicBezTo>
                    <a:pt x="245110" y="308610"/>
                    <a:pt x="185420" y="298450"/>
                    <a:pt x="154940" y="278130"/>
                  </a:cubicBezTo>
                  <a:cubicBezTo>
                    <a:pt x="128270" y="259080"/>
                    <a:pt x="95250" y="193040"/>
                    <a:pt x="101600" y="187960"/>
                  </a:cubicBezTo>
                  <a:cubicBezTo>
                    <a:pt x="106680" y="182880"/>
                    <a:pt x="173990" y="214630"/>
                    <a:pt x="177800" y="234950"/>
                  </a:cubicBezTo>
                  <a:cubicBezTo>
                    <a:pt x="181610" y="255270"/>
                    <a:pt x="142240" y="298450"/>
                    <a:pt x="118110" y="309880"/>
                  </a:cubicBezTo>
                  <a:cubicBezTo>
                    <a:pt x="96520" y="320040"/>
                    <a:pt x="64770" y="321310"/>
                    <a:pt x="45720" y="312420"/>
                  </a:cubicBezTo>
                  <a:cubicBezTo>
                    <a:pt x="26670" y="302260"/>
                    <a:pt x="7620" y="273050"/>
                    <a:pt x="2540" y="254000"/>
                  </a:cubicBezTo>
                  <a:cubicBezTo>
                    <a:pt x="0" y="236220"/>
                    <a:pt x="15240" y="199390"/>
                    <a:pt x="15240" y="1993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760018" y="4972050"/>
            <a:ext cx="238125" cy="298132"/>
            <a:chOff x="0" y="0"/>
            <a:chExt cx="317500" cy="397510"/>
          </a:xfrm>
        </p:grpSpPr>
        <p:sp>
          <p:nvSpPr>
            <p:cNvPr id="9" name="Freeform 9"/>
            <p:cNvSpPr/>
            <p:nvPr/>
          </p:nvSpPr>
          <p:spPr>
            <a:xfrm>
              <a:off x="48260" y="48260"/>
              <a:ext cx="222250" cy="304800"/>
            </a:xfrm>
            <a:custGeom>
              <a:avLst/>
              <a:gdLst/>
              <a:ahLst/>
              <a:cxnLst/>
              <a:rect l="l" t="t" r="r" b="b"/>
              <a:pathLst>
                <a:path w="222250" h="304800">
                  <a:moveTo>
                    <a:pt x="67310" y="247650"/>
                  </a:moveTo>
                  <a:cubicBezTo>
                    <a:pt x="2540" y="67310"/>
                    <a:pt x="10160" y="39370"/>
                    <a:pt x="26670" y="24130"/>
                  </a:cubicBezTo>
                  <a:cubicBezTo>
                    <a:pt x="41910" y="8890"/>
                    <a:pt x="77470" y="1270"/>
                    <a:pt x="97790" y="3810"/>
                  </a:cubicBezTo>
                  <a:cubicBezTo>
                    <a:pt x="114300" y="6350"/>
                    <a:pt x="130810" y="17780"/>
                    <a:pt x="140970" y="29210"/>
                  </a:cubicBezTo>
                  <a:cubicBezTo>
                    <a:pt x="151130" y="41910"/>
                    <a:pt x="158750" y="59690"/>
                    <a:pt x="160020" y="76200"/>
                  </a:cubicBezTo>
                  <a:cubicBezTo>
                    <a:pt x="161290" y="92710"/>
                    <a:pt x="156210" y="111760"/>
                    <a:pt x="147320" y="124460"/>
                  </a:cubicBezTo>
                  <a:cubicBezTo>
                    <a:pt x="138430" y="138430"/>
                    <a:pt x="123190" y="151130"/>
                    <a:pt x="106680" y="156210"/>
                  </a:cubicBezTo>
                  <a:cubicBezTo>
                    <a:pt x="87630" y="161290"/>
                    <a:pt x="50800" y="154940"/>
                    <a:pt x="34290" y="144780"/>
                  </a:cubicBezTo>
                  <a:cubicBezTo>
                    <a:pt x="19050" y="135890"/>
                    <a:pt x="8890" y="118110"/>
                    <a:pt x="5080" y="102870"/>
                  </a:cubicBezTo>
                  <a:cubicBezTo>
                    <a:pt x="0" y="87630"/>
                    <a:pt x="1270" y="67310"/>
                    <a:pt x="7620" y="52070"/>
                  </a:cubicBezTo>
                  <a:cubicBezTo>
                    <a:pt x="12700" y="38100"/>
                    <a:pt x="25400" y="22860"/>
                    <a:pt x="39370" y="13970"/>
                  </a:cubicBezTo>
                  <a:cubicBezTo>
                    <a:pt x="53340" y="5080"/>
                    <a:pt x="72390" y="0"/>
                    <a:pt x="88900" y="2540"/>
                  </a:cubicBezTo>
                  <a:cubicBezTo>
                    <a:pt x="109220" y="6350"/>
                    <a:pt x="133350" y="24130"/>
                    <a:pt x="149860" y="43180"/>
                  </a:cubicBezTo>
                  <a:cubicBezTo>
                    <a:pt x="171450" y="68580"/>
                    <a:pt x="186690" y="111760"/>
                    <a:pt x="198120" y="146050"/>
                  </a:cubicBezTo>
                  <a:cubicBezTo>
                    <a:pt x="208280" y="176530"/>
                    <a:pt x="222250" y="212090"/>
                    <a:pt x="218440" y="237490"/>
                  </a:cubicBezTo>
                  <a:cubicBezTo>
                    <a:pt x="214630" y="256540"/>
                    <a:pt x="204470" y="274320"/>
                    <a:pt x="189230" y="284480"/>
                  </a:cubicBezTo>
                  <a:cubicBezTo>
                    <a:pt x="172720" y="295910"/>
                    <a:pt x="139700" y="304800"/>
                    <a:pt x="119380" y="298450"/>
                  </a:cubicBezTo>
                  <a:cubicBezTo>
                    <a:pt x="97790" y="292100"/>
                    <a:pt x="67310" y="247650"/>
                    <a:pt x="67310" y="2476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5909673" y="1181100"/>
            <a:ext cx="7564579" cy="8953145"/>
          </a:xfrm>
          <a:custGeom>
            <a:avLst/>
            <a:gdLst/>
            <a:ahLst/>
            <a:cxnLst/>
            <a:rect l="l" t="t" r="r" b="b"/>
            <a:pathLst>
              <a:path w="7564579" h="8953145">
                <a:moveTo>
                  <a:pt x="0" y="0"/>
                </a:moveTo>
                <a:lnTo>
                  <a:pt x="7564578" y="0"/>
                </a:lnTo>
                <a:lnTo>
                  <a:pt x="7564578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d’activités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EAE80FCB-65BF-4D9F-BE9B-9F8B1EF37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22395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833" y="2607810"/>
            <a:ext cx="2874469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Authentification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SG CONNECT</a:t>
            </a:r>
          </a:p>
        </p:txBody>
      </p:sp>
      <p:sp>
        <p:nvSpPr>
          <p:cNvPr id="7" name="Freeform 7"/>
          <p:cNvSpPr/>
          <p:nvPr/>
        </p:nvSpPr>
        <p:spPr>
          <a:xfrm>
            <a:off x="3850480" y="2050883"/>
            <a:ext cx="12701197" cy="7970001"/>
          </a:xfrm>
          <a:custGeom>
            <a:avLst/>
            <a:gdLst/>
            <a:ahLst/>
            <a:cxnLst/>
            <a:rect l="l" t="t" r="r" b="b"/>
            <a:pathLst>
              <a:path w="12701197" h="7970001">
                <a:moveTo>
                  <a:pt x="0" y="0"/>
                </a:moveTo>
                <a:lnTo>
                  <a:pt x="12701197" y="0"/>
                </a:lnTo>
                <a:lnTo>
                  <a:pt x="12701197" y="7970001"/>
                </a:lnTo>
                <a:lnTo>
                  <a:pt x="0" y="79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D4BE5A2-CD57-47C1-934F-32B7CDB7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19842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Données </a:t>
            </a:r>
          </a:p>
          <a:p>
            <a:pPr algn="ctr">
              <a:lnSpc>
                <a:spcPts val="4596"/>
              </a:lnSpc>
            </a:pPr>
            <a:r>
              <a:rPr lang="en-US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utilisées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EB80275-69FB-4872-84DA-CEC44E7B7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517161"/>
              </p:ext>
            </p:extLst>
          </p:nvPr>
        </p:nvGraphicFramePr>
        <p:xfrm>
          <a:off x="0" y="1985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6626822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02380551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75267697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082882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1487119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39417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BD53099D-D75B-4587-9303-9AE11F9C7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34" y="60220"/>
            <a:ext cx="3881748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79BFEA2-9FA9-40EF-BA4F-43C1E3998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04852"/>
            <a:ext cx="10477500" cy="699135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6EB645-6234-4AA7-82A2-4FD5660E6B5B}"/>
              </a:ext>
            </a:extLst>
          </p:cNvPr>
          <p:cNvSpPr txBox="1"/>
          <p:nvPr/>
        </p:nvSpPr>
        <p:spPr>
          <a:xfrm>
            <a:off x="11285034" y="50962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LOGS</a:t>
            </a:r>
            <a:endParaRPr lang="fr-FR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431725" y="1866900"/>
            <a:ext cx="5482439" cy="5714521"/>
          </a:xfrm>
          <a:custGeom>
            <a:avLst/>
            <a:gdLst/>
            <a:ahLst/>
            <a:cxnLst/>
            <a:rect l="l" t="t" r="r" b="b"/>
            <a:pathLst>
              <a:path w="5482439" h="5714521">
                <a:moveTo>
                  <a:pt x="0" y="0"/>
                </a:moveTo>
                <a:lnTo>
                  <a:pt x="5482440" y="0"/>
                </a:lnTo>
                <a:lnTo>
                  <a:pt x="5482440" y="5714521"/>
                </a:lnTo>
                <a:lnTo>
                  <a:pt x="0" y="5714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143" t="-68877" r="-170330" b="-6882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052411" y="2078659"/>
            <a:ext cx="8991627" cy="5445275"/>
          </a:xfrm>
          <a:custGeom>
            <a:avLst/>
            <a:gdLst/>
            <a:ahLst/>
            <a:cxnLst/>
            <a:rect l="l" t="t" r="r" b="b"/>
            <a:pathLst>
              <a:path w="8991627" h="5445275">
                <a:moveTo>
                  <a:pt x="0" y="0"/>
                </a:moveTo>
                <a:lnTo>
                  <a:pt x="8991627" y="0"/>
                </a:lnTo>
                <a:lnTo>
                  <a:pt x="8991627" y="5445275"/>
                </a:lnTo>
                <a:lnTo>
                  <a:pt x="0" y="5445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" r="-46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813889" y="7897972"/>
            <a:ext cx="13708378" cy="1934074"/>
          </a:xfrm>
          <a:custGeom>
            <a:avLst/>
            <a:gdLst/>
            <a:ahLst/>
            <a:cxnLst/>
            <a:rect l="l" t="t" r="r" b="b"/>
            <a:pathLst>
              <a:path w="13708378" h="1934074">
                <a:moveTo>
                  <a:pt x="0" y="0"/>
                </a:moveTo>
                <a:lnTo>
                  <a:pt x="13708378" y="0"/>
                </a:lnTo>
                <a:lnTo>
                  <a:pt x="13708378" y="1934073"/>
                </a:lnTo>
                <a:lnTo>
                  <a:pt x="0" y="193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48" b="-737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Comparaison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6D495E9-B86D-44D9-B5F1-4E858AF4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085629"/>
              </p:ext>
            </p:extLst>
          </p:nvPr>
        </p:nvGraphicFramePr>
        <p:xfrm>
          <a:off x="0" y="3023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08769" y="1273109"/>
            <a:ext cx="6164154" cy="6005517"/>
          </a:xfrm>
          <a:custGeom>
            <a:avLst/>
            <a:gdLst/>
            <a:ahLst/>
            <a:cxnLst/>
            <a:rect l="l" t="t" r="r" b="b"/>
            <a:pathLst>
              <a:path w="6164154" h="6005517">
                <a:moveTo>
                  <a:pt x="0" y="0"/>
                </a:moveTo>
                <a:lnTo>
                  <a:pt x="6164155" y="0"/>
                </a:lnTo>
                <a:lnTo>
                  <a:pt x="6164155" y="6005517"/>
                </a:lnTo>
                <a:lnTo>
                  <a:pt x="0" y="600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91" t="-1584" r="-4889" b="-1294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944342" y="5503057"/>
            <a:ext cx="8181332" cy="4616203"/>
          </a:xfrm>
          <a:custGeom>
            <a:avLst/>
            <a:gdLst/>
            <a:ahLst/>
            <a:cxnLst/>
            <a:rect l="l" t="t" r="r" b="b"/>
            <a:pathLst>
              <a:path w="8181332" h="4616203">
                <a:moveTo>
                  <a:pt x="0" y="0"/>
                </a:moveTo>
                <a:lnTo>
                  <a:pt x="8181332" y="0"/>
                </a:lnTo>
                <a:lnTo>
                  <a:pt x="8181332" y="4616202"/>
                </a:lnTo>
                <a:lnTo>
                  <a:pt x="0" y="461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Choix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CB8E767-8F3B-4523-8469-7EB76AF28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32757"/>
              </p:ext>
            </p:extLst>
          </p:nvPr>
        </p:nvGraphicFramePr>
        <p:xfrm>
          <a:off x="1859" y="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  <p:sp>
        <p:nvSpPr>
          <p:cNvPr id="10" name="TextBox 8">
            <a:extLst>
              <a:ext uri="{FF2B5EF4-FFF2-40B4-BE49-F238E27FC236}">
                <a16:creationId xmlns:a16="http://schemas.microsoft.com/office/drawing/2014/main" id="{5ED48B2E-8900-4E44-A310-22404F6F1106}"/>
              </a:ext>
            </a:extLst>
          </p:cNvPr>
          <p:cNvSpPr txBox="1"/>
          <p:nvPr/>
        </p:nvSpPr>
        <p:spPr>
          <a:xfrm>
            <a:off x="344456" y="9439973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24906" y="1225905"/>
            <a:ext cx="9618453" cy="8801199"/>
          </a:xfrm>
          <a:custGeom>
            <a:avLst/>
            <a:gdLst/>
            <a:ahLst/>
            <a:cxnLst/>
            <a:rect l="l" t="t" r="r" b="b"/>
            <a:pathLst>
              <a:path w="9618453" h="8801199">
                <a:moveTo>
                  <a:pt x="0" y="0"/>
                </a:moveTo>
                <a:lnTo>
                  <a:pt x="9618453" y="0"/>
                </a:lnTo>
                <a:lnTo>
                  <a:pt x="9618453" y="8801199"/>
                </a:lnTo>
                <a:lnTo>
                  <a:pt x="0" y="880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E60DC92B-076C-40FF-B7D9-3A7B0FC78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25418"/>
              </p:ext>
            </p:extLst>
          </p:nvPr>
        </p:nvGraphicFramePr>
        <p:xfrm>
          <a:off x="0" y="591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58039" y="3239839"/>
            <a:ext cx="2185446" cy="2357448"/>
          </a:xfrm>
          <a:custGeom>
            <a:avLst/>
            <a:gdLst/>
            <a:ahLst/>
            <a:cxnLst/>
            <a:rect l="l" t="t" r="r" b="b"/>
            <a:pathLst>
              <a:path w="2185446" h="2357448">
                <a:moveTo>
                  <a:pt x="0" y="0"/>
                </a:moveTo>
                <a:lnTo>
                  <a:pt x="2185446" y="0"/>
                </a:lnTo>
                <a:lnTo>
                  <a:pt x="2185446" y="2357448"/>
                </a:lnTo>
                <a:lnTo>
                  <a:pt x="0" y="235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696" y="4851344"/>
            <a:ext cx="2518242" cy="2518242"/>
          </a:xfrm>
          <a:custGeom>
            <a:avLst/>
            <a:gdLst/>
            <a:ahLst/>
            <a:cxnLst/>
            <a:rect l="l" t="t" r="r" b="b"/>
            <a:pathLst>
              <a:path w="2518242" h="2518242">
                <a:moveTo>
                  <a:pt x="0" y="0"/>
                </a:moveTo>
                <a:lnTo>
                  <a:pt x="2518241" y="0"/>
                </a:lnTo>
                <a:lnTo>
                  <a:pt x="2518241" y="2518242"/>
                </a:lnTo>
                <a:lnTo>
                  <a:pt x="0" y="251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71965" y="6805670"/>
            <a:ext cx="2294090" cy="2294090"/>
          </a:xfrm>
          <a:custGeom>
            <a:avLst/>
            <a:gdLst/>
            <a:ahLst/>
            <a:cxnLst/>
            <a:rect l="l" t="t" r="r" b="b"/>
            <a:pathLst>
              <a:path w="2294090" h="2294090">
                <a:moveTo>
                  <a:pt x="0" y="0"/>
                </a:moveTo>
                <a:lnTo>
                  <a:pt x="2294090" y="0"/>
                </a:lnTo>
                <a:lnTo>
                  <a:pt x="2294090" y="2294090"/>
                </a:lnTo>
                <a:lnTo>
                  <a:pt x="0" y="2294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44747" y="3446880"/>
            <a:ext cx="2325330" cy="2325330"/>
          </a:xfrm>
          <a:custGeom>
            <a:avLst/>
            <a:gdLst/>
            <a:ahLst/>
            <a:cxnLst/>
            <a:rect l="l" t="t" r="r" b="b"/>
            <a:pathLst>
              <a:path w="2325330" h="2325330">
                <a:moveTo>
                  <a:pt x="0" y="0"/>
                </a:moveTo>
                <a:lnTo>
                  <a:pt x="2325331" y="0"/>
                </a:lnTo>
                <a:lnTo>
                  <a:pt x="2325331" y="2325330"/>
                </a:lnTo>
                <a:lnTo>
                  <a:pt x="0" y="2325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75830" y="6805670"/>
            <a:ext cx="2506108" cy="2506108"/>
          </a:xfrm>
          <a:custGeom>
            <a:avLst/>
            <a:gdLst/>
            <a:ahLst/>
            <a:cxnLst/>
            <a:rect l="l" t="t" r="r" b="b"/>
            <a:pathLst>
              <a:path w="2506108" h="2506108">
                <a:moveTo>
                  <a:pt x="0" y="0"/>
                </a:moveTo>
                <a:lnTo>
                  <a:pt x="2506108" y="0"/>
                </a:lnTo>
                <a:lnTo>
                  <a:pt x="2506108" y="2506108"/>
                </a:lnTo>
                <a:lnTo>
                  <a:pt x="0" y="2506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85193" y="3266004"/>
            <a:ext cx="2373198" cy="2373198"/>
          </a:xfrm>
          <a:custGeom>
            <a:avLst/>
            <a:gdLst/>
            <a:ahLst/>
            <a:cxnLst/>
            <a:rect l="l" t="t" r="r" b="b"/>
            <a:pathLst>
              <a:path w="2373198" h="2373198">
                <a:moveTo>
                  <a:pt x="0" y="0"/>
                </a:moveTo>
                <a:lnTo>
                  <a:pt x="2373198" y="0"/>
                </a:lnTo>
                <a:lnTo>
                  <a:pt x="2373198" y="2373198"/>
                </a:lnTo>
                <a:lnTo>
                  <a:pt x="0" y="2373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79710" y="3239839"/>
            <a:ext cx="2617548" cy="2333718"/>
          </a:xfrm>
          <a:custGeom>
            <a:avLst/>
            <a:gdLst/>
            <a:ahLst/>
            <a:cxnLst/>
            <a:rect l="l" t="t" r="r" b="b"/>
            <a:pathLst>
              <a:path w="2617548" h="2333718">
                <a:moveTo>
                  <a:pt x="0" y="0"/>
                </a:moveTo>
                <a:lnTo>
                  <a:pt x="2617549" y="0"/>
                </a:lnTo>
                <a:lnTo>
                  <a:pt x="2617549" y="2333718"/>
                </a:lnTo>
                <a:lnTo>
                  <a:pt x="0" y="23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52548" y="6793784"/>
            <a:ext cx="2368300" cy="2305976"/>
          </a:xfrm>
          <a:custGeom>
            <a:avLst/>
            <a:gdLst/>
            <a:ahLst/>
            <a:cxnLst/>
            <a:rect l="l" t="t" r="r" b="b"/>
            <a:pathLst>
              <a:path w="2368300" h="2305976">
                <a:moveTo>
                  <a:pt x="0" y="0"/>
                </a:moveTo>
                <a:lnTo>
                  <a:pt x="2368299" y="0"/>
                </a:lnTo>
                <a:lnTo>
                  <a:pt x="2368299" y="2305976"/>
                </a:lnTo>
                <a:lnTo>
                  <a:pt x="0" y="230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65835" y="7808426"/>
            <a:ext cx="2392204" cy="2226706"/>
          </a:xfrm>
          <a:custGeom>
            <a:avLst/>
            <a:gdLst/>
            <a:ahLst/>
            <a:cxnLst/>
            <a:rect l="l" t="t" r="r" b="b"/>
            <a:pathLst>
              <a:path w="2392204" h="2226706">
                <a:moveTo>
                  <a:pt x="0" y="0"/>
                </a:moveTo>
                <a:lnTo>
                  <a:pt x="2392204" y="0"/>
                </a:lnTo>
                <a:lnTo>
                  <a:pt x="2392204" y="2226706"/>
                </a:lnTo>
                <a:lnTo>
                  <a:pt x="0" y="2226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</a:t>
            </a:r>
          </a:p>
          <a:p>
            <a:pPr algn="ctr">
              <a:lnSpc>
                <a:spcPts val="4596"/>
              </a:lnSpc>
            </a:pPr>
            <a:r>
              <a:rPr lang="en-US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utilisées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0C9B48D8-CFC1-4D79-A030-A72B84106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73905"/>
              </p:ext>
            </p:extLst>
          </p:nvPr>
        </p:nvGraphicFramePr>
        <p:xfrm>
          <a:off x="0" y="8226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33360171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3394508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744239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344300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2360871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2223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53FC980C-36F0-4DEF-942D-ADAB0CA63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68663"/>
            <a:ext cx="3962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5186" y="2773319"/>
            <a:ext cx="2671765" cy="561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GB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</a:t>
            </a:r>
            <a:r>
              <a:rPr lang="fr-FR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é</a:t>
            </a:r>
            <a:r>
              <a:rPr lang="en-GB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monstration</a:t>
            </a:r>
            <a:endParaRPr lang="en-US" sz="3283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95B7D9C-B987-4D31-A11E-A162CE173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16456"/>
              </p:ext>
            </p:extLst>
          </p:nvPr>
        </p:nvGraphicFramePr>
        <p:xfrm>
          <a:off x="0" y="8226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33360171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3394508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744239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344300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2360871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1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7586" y="19332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37222" y="23158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perspectives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04F7B98-FA4E-4606-B9AE-3167B2782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942201"/>
              </p:ext>
            </p:extLst>
          </p:nvPr>
        </p:nvGraphicFramePr>
        <p:xfrm>
          <a:off x="0" y="-387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166891318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8700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6784958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464661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64269587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33653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BB134412-6D74-428D-872C-BA6E5890F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3254" r="10494" b="15740"/>
          <a:stretch/>
        </p:blipFill>
        <p:spPr>
          <a:xfrm>
            <a:off x="4114800" y="2038445"/>
            <a:ext cx="11353800" cy="7357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80174"/>
            <a:chOff x="0" y="0"/>
            <a:chExt cx="6812038" cy="849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12038" cy="849334"/>
            </a:xfrm>
            <a:custGeom>
              <a:avLst/>
              <a:gdLst/>
              <a:ahLst/>
              <a:cxnLst/>
              <a:rect l="l" t="t" r="r" b="b"/>
              <a:pathLst>
                <a:path w="6812038" h="849334">
                  <a:moveTo>
                    <a:pt x="0" y="0"/>
                  </a:moveTo>
                  <a:lnTo>
                    <a:pt x="6812038" y="0"/>
                  </a:lnTo>
                  <a:lnTo>
                    <a:pt x="6812038" y="849334"/>
                  </a:lnTo>
                  <a:lnTo>
                    <a:pt x="0" y="849334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812038" cy="9731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45343" y="662618"/>
            <a:ext cx="8397314" cy="86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1" dirty="0">
                <a:solidFill>
                  <a:srgbClr val="FDFA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 de la présentation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59171" y="2874215"/>
            <a:ext cx="8769706" cy="1196530"/>
            <a:chOff x="0" y="0"/>
            <a:chExt cx="2067457" cy="2820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67457" cy="37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fr-FR" sz="2299" b="1" dirty="0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 générale : Contexte général du projet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47515" y="2868539"/>
            <a:ext cx="1068856" cy="10688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71120" y="2892145"/>
            <a:ext cx="1021646" cy="10216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64975" y="4328097"/>
            <a:ext cx="8769706" cy="1196530"/>
            <a:chOff x="0" y="0"/>
            <a:chExt cx="2067457" cy="2820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Étude préliminaire, analyse et conception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53319" y="4322421"/>
            <a:ext cx="1068856" cy="10688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76924" y="4346027"/>
            <a:ext cx="1021646" cy="102164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854107" y="5720804"/>
            <a:ext cx="8980574" cy="1196530"/>
            <a:chOff x="-49712" y="0"/>
            <a:chExt cx="2117169" cy="2820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-49712" y="41779"/>
              <a:ext cx="2066089" cy="10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lvl="0" algn="ctr">
                <a:lnSpc>
                  <a:spcPts val="3079"/>
                </a:lnSpc>
                <a:spcBef>
                  <a:spcPct val="0"/>
                </a:spcBef>
              </a:pPr>
              <a:endParaRPr lang="en-US" sz="2199" b="1" dirty="0">
                <a:solidFill>
                  <a:srgbClr val="256C2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endParaRPr>
            </a:p>
            <a:p>
              <a:pPr lvl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 dirty="0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Modélisation IA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453319" y="5715128"/>
            <a:ext cx="1068856" cy="10688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476924" y="5738733"/>
            <a:ext cx="1021646" cy="102164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059171" y="7174509"/>
            <a:ext cx="8769706" cy="1196530"/>
            <a:chOff x="0" y="0"/>
            <a:chExt cx="2067457" cy="2820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Réalisation : simulation fonctionnelle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059171" y="8567215"/>
            <a:ext cx="8769706" cy="1196530"/>
            <a:chOff x="0" y="0"/>
            <a:chExt cx="2067457" cy="2820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 et perspectives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47515" y="8561539"/>
            <a:ext cx="1068856" cy="10688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471120" y="8585145"/>
            <a:ext cx="1021646" cy="102164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423910" y="7193559"/>
            <a:ext cx="1068856" cy="106885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447515" y="7217164"/>
            <a:ext cx="1021646" cy="1021646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4777068" y="2902278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777068" y="4372680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806477" y="5765387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777068" y="7222134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777068" y="8590114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7310" y="2368688"/>
            <a:ext cx="11693380" cy="534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Merci </a:t>
            </a:r>
          </a:p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votre</a:t>
            </a:r>
          </a:p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718287"/>
            <a:ext cx="2568713" cy="2568713"/>
          </a:xfrm>
          <a:custGeom>
            <a:avLst/>
            <a:gdLst/>
            <a:ahLst/>
            <a:cxnLst/>
            <a:rect l="l" t="t" r="r" b="b"/>
            <a:pathLst>
              <a:path w="2568713" h="2568713">
                <a:moveTo>
                  <a:pt x="0" y="0"/>
                </a:moveTo>
                <a:lnTo>
                  <a:pt x="2568713" y="0"/>
                </a:lnTo>
                <a:lnTo>
                  <a:pt x="2568713" y="2568713"/>
                </a:lnTo>
                <a:lnTo>
                  <a:pt x="0" y="256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862521"/>
            <a:ext cx="18288000" cy="1725043"/>
            <a:chOff x="0" y="0"/>
            <a:chExt cx="6812038" cy="6425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12038" cy="642556"/>
            </a:xfrm>
            <a:custGeom>
              <a:avLst/>
              <a:gdLst/>
              <a:ahLst/>
              <a:cxnLst/>
              <a:rect l="l" t="t" r="r" b="b"/>
              <a:pathLst>
                <a:path w="6812038" h="642556">
                  <a:moveTo>
                    <a:pt x="0" y="0"/>
                  </a:moveTo>
                  <a:lnTo>
                    <a:pt x="6812038" y="0"/>
                  </a:lnTo>
                  <a:lnTo>
                    <a:pt x="6812038" y="642556"/>
                  </a:lnTo>
                  <a:lnTo>
                    <a:pt x="0" y="642556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6812038" cy="766381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5091"/>
            <a:ext cx="18288000" cy="2280174"/>
            <a:chOff x="0" y="0"/>
            <a:chExt cx="6812038" cy="849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12038" cy="849334"/>
            </a:xfrm>
            <a:custGeom>
              <a:avLst/>
              <a:gdLst/>
              <a:ahLst/>
              <a:cxnLst/>
              <a:rect l="l" t="t" r="r" b="b"/>
              <a:pathLst>
                <a:path w="6812038" h="849334">
                  <a:moveTo>
                    <a:pt x="0" y="0"/>
                  </a:moveTo>
                  <a:lnTo>
                    <a:pt x="6812038" y="0"/>
                  </a:lnTo>
                  <a:lnTo>
                    <a:pt x="6812038" y="849334"/>
                  </a:lnTo>
                  <a:lnTo>
                    <a:pt x="0" y="849334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812038" cy="9731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8300" y="-135060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86673" y="579603"/>
            <a:ext cx="3894390" cy="1183938"/>
          </a:xfrm>
          <a:custGeom>
            <a:avLst/>
            <a:gdLst/>
            <a:ahLst/>
            <a:cxnLst/>
            <a:rect l="l" t="t" r="r" b="b"/>
            <a:pathLst>
              <a:path w="3894390" h="1183938">
                <a:moveTo>
                  <a:pt x="0" y="0"/>
                </a:moveTo>
                <a:lnTo>
                  <a:pt x="3894390" y="0"/>
                </a:lnTo>
                <a:lnTo>
                  <a:pt x="3894390" y="1183938"/>
                </a:lnTo>
                <a:lnTo>
                  <a:pt x="0" y="118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3791" y="515856"/>
            <a:ext cx="4621054" cy="1247684"/>
          </a:xfrm>
          <a:custGeom>
            <a:avLst/>
            <a:gdLst/>
            <a:ahLst/>
            <a:cxnLst/>
            <a:rect l="l" t="t" r="r" b="b"/>
            <a:pathLst>
              <a:path w="4621054" h="1247684">
                <a:moveTo>
                  <a:pt x="0" y="0"/>
                </a:moveTo>
                <a:lnTo>
                  <a:pt x="4621053" y="0"/>
                </a:lnTo>
                <a:lnTo>
                  <a:pt x="4621053" y="1247685"/>
                </a:lnTo>
                <a:lnTo>
                  <a:pt x="0" y="1247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179" y="4764422"/>
            <a:ext cx="16839641" cy="180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8"/>
              </a:lnSpc>
            </a:pPr>
            <a:r>
              <a:rPr lang="fr-FR" sz="5163" b="1" dirty="0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Conception et réalisation d’une plateforme intelligente </a:t>
            </a:r>
          </a:p>
          <a:p>
            <a:pPr algn="ctr">
              <a:lnSpc>
                <a:spcPts val="7228"/>
              </a:lnSpc>
            </a:pPr>
            <a:r>
              <a:rPr lang="fr-FR" sz="5163" b="1" dirty="0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 gestion des incidents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2745" y="8217645"/>
            <a:ext cx="5802511" cy="9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 par 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Salma El Miniani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120" y="2709238"/>
            <a:ext cx="12362982" cy="312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 b="1" dirty="0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Projet de fin d’études</a:t>
            </a:r>
          </a:p>
          <a:p>
            <a:pPr algn="ctr">
              <a:lnSpc>
                <a:spcPts val="4988"/>
              </a:lnSpc>
            </a:pPr>
            <a:r>
              <a:rPr lang="en-US" sz="3563" b="1" dirty="0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 l’obtention du diplôme d’ingénieur d’État en MIAGE</a:t>
            </a:r>
          </a:p>
          <a:p>
            <a:pPr algn="ctr">
              <a:lnSpc>
                <a:spcPts val="7285"/>
              </a:lnSpc>
            </a:pPr>
            <a:endParaRPr lang="en-US" sz="3563" b="1" dirty="0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7285"/>
              </a:lnSpc>
            </a:pPr>
            <a:endParaRPr lang="fr-FR" sz="3563" b="1" dirty="0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973" y="8289298"/>
            <a:ext cx="4941789" cy="18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Encadré par : </a:t>
            </a:r>
          </a:p>
          <a:p>
            <a:pPr algn="l">
              <a:lnSpc>
                <a:spcPts val="1926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926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Younes El Gargouh (EMSI)</a:t>
            </a:r>
          </a:p>
          <a:p>
            <a:pPr algn="l">
              <a:lnSpc>
                <a:spcPts val="2769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El Mehdi El Bouhlaoui (SG ABS)</a:t>
            </a:r>
          </a:p>
          <a:p>
            <a:pPr algn="l">
              <a:lnSpc>
                <a:spcPts val="2769"/>
              </a:lnSpc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Freeform 12"/>
          <p:cNvSpPr/>
          <p:nvPr/>
        </p:nvSpPr>
        <p:spPr>
          <a:xfrm rot="-5400000">
            <a:off x="411242" y="-510754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922526" y="8308348"/>
            <a:ext cx="4365474" cy="14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3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Devant le jury composé de :</a:t>
            </a:r>
          </a:p>
          <a:p>
            <a:pPr algn="l">
              <a:lnSpc>
                <a:spcPts val="1733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733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Allouch</a:t>
            </a:r>
          </a:p>
          <a:p>
            <a:pPr algn="l"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Zinedine</a:t>
            </a: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84305" y="9515847"/>
            <a:ext cx="5358613" cy="58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Année universitaire : 2024 - 2025</a:t>
            </a:r>
          </a:p>
        </p:txBody>
      </p:sp>
    </p:spTree>
    <p:extLst>
      <p:ext uri="{BB962C8B-B14F-4D97-AF65-F5344CB8AC3E}">
        <p14:creationId xmlns:p14="http://schemas.microsoft.com/office/powerpoint/2010/main" val="23633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41943" y="2387988"/>
            <a:ext cx="2298250" cy="125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3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Organisme </a:t>
            </a:r>
          </a:p>
          <a:p>
            <a:pPr algn="ctr">
              <a:lnSpc>
                <a:spcPts val="4596"/>
              </a:lnSpc>
            </a:pPr>
            <a:r>
              <a:rPr lang="en-US" sz="3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d’accueil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9B241D5-3A8C-4AF7-9963-7C269000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74782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D86C8867-2A77-4161-9AAA-562BBF2C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" y="-158"/>
            <a:ext cx="4062348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073670C-6220-4A4B-8348-5F9C110C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55956"/>
            <a:ext cx="12259692" cy="7342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75560" y="1937805"/>
            <a:ext cx="5528621" cy="1417929"/>
            <a:chOff x="0" y="0"/>
            <a:chExt cx="1799167" cy="461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9167" cy="461433"/>
            </a:xfrm>
            <a:custGeom>
              <a:avLst/>
              <a:gdLst/>
              <a:ahLst/>
              <a:cxnLst/>
              <a:rect l="l" t="t" r="r" b="b"/>
              <a:pathLst>
                <a:path w="1799167" h="461433">
                  <a:moveTo>
                    <a:pt x="42010" y="0"/>
                  </a:moveTo>
                  <a:lnTo>
                    <a:pt x="1757157" y="0"/>
                  </a:lnTo>
                  <a:cubicBezTo>
                    <a:pt x="1780358" y="0"/>
                    <a:pt x="1799167" y="18809"/>
                    <a:pt x="1799167" y="42010"/>
                  </a:cubicBezTo>
                  <a:lnTo>
                    <a:pt x="1799167" y="419423"/>
                  </a:lnTo>
                  <a:cubicBezTo>
                    <a:pt x="1799167" y="442625"/>
                    <a:pt x="1780358" y="461433"/>
                    <a:pt x="1757157" y="461433"/>
                  </a:cubicBezTo>
                  <a:lnTo>
                    <a:pt x="42010" y="461433"/>
                  </a:lnTo>
                  <a:cubicBezTo>
                    <a:pt x="18809" y="461433"/>
                    <a:pt x="0" y="442625"/>
                    <a:pt x="0" y="419423"/>
                  </a:cubicBezTo>
                  <a:lnTo>
                    <a:pt x="0" y="42010"/>
                  </a:lnTo>
                  <a:cubicBezTo>
                    <a:pt x="0" y="18809"/>
                    <a:pt x="18809" y="0"/>
                    <a:pt x="42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799167" cy="48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49874" y="2144686"/>
            <a:ext cx="1006928" cy="1004167"/>
          </a:xfrm>
          <a:custGeom>
            <a:avLst/>
            <a:gdLst/>
            <a:ahLst/>
            <a:cxnLst/>
            <a:rect l="l" t="t" r="r" b="b"/>
            <a:pathLst>
              <a:path w="1006928" h="1004167">
                <a:moveTo>
                  <a:pt x="0" y="0"/>
                </a:moveTo>
                <a:lnTo>
                  <a:pt x="1006928" y="0"/>
                </a:lnTo>
                <a:lnTo>
                  <a:pt x="1006928" y="1004167"/>
                </a:lnTo>
                <a:lnTo>
                  <a:pt x="0" y="100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62671" y="3347983"/>
            <a:ext cx="13009" cy="27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375560" y="3317634"/>
            <a:ext cx="4253786" cy="4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</a:pPr>
            <a:endParaRPr/>
          </a:p>
        </p:txBody>
      </p:sp>
      <p:sp>
        <p:nvSpPr>
          <p:cNvPr id="9" name="AutoShape 9"/>
          <p:cNvSpPr/>
          <p:nvPr/>
        </p:nvSpPr>
        <p:spPr>
          <a:xfrm flipH="1">
            <a:off x="9139870" y="3355734"/>
            <a:ext cx="13009" cy="133670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5755761" y="3969793"/>
            <a:ext cx="677933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5742752" y="3969793"/>
            <a:ext cx="13009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535091" y="3969793"/>
            <a:ext cx="0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4336959" y="4692436"/>
            <a:ext cx="2811587" cy="2000666"/>
            <a:chOff x="0" y="0"/>
            <a:chExt cx="914968" cy="6510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552932" y="4831202"/>
            <a:ext cx="490522" cy="303232"/>
          </a:xfrm>
          <a:custGeom>
            <a:avLst/>
            <a:gdLst/>
            <a:ahLst/>
            <a:cxnLst/>
            <a:rect l="l" t="t" r="r" b="b"/>
            <a:pathLst>
              <a:path w="490522" h="303232">
                <a:moveTo>
                  <a:pt x="0" y="0"/>
                </a:moveTo>
                <a:lnTo>
                  <a:pt x="490522" y="0"/>
                </a:lnTo>
                <a:lnTo>
                  <a:pt x="490522" y="303232"/>
                </a:lnTo>
                <a:lnTo>
                  <a:pt x="0" y="30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66578" y="4831436"/>
            <a:ext cx="372602" cy="372602"/>
          </a:xfrm>
          <a:custGeom>
            <a:avLst/>
            <a:gdLst/>
            <a:ahLst/>
            <a:cxnLst/>
            <a:rect l="l" t="t" r="r" b="b"/>
            <a:pathLst>
              <a:path w="372602" h="372602">
                <a:moveTo>
                  <a:pt x="0" y="0"/>
                </a:moveTo>
                <a:lnTo>
                  <a:pt x="372602" y="0"/>
                </a:lnTo>
                <a:lnTo>
                  <a:pt x="372602" y="372603"/>
                </a:lnTo>
                <a:lnTo>
                  <a:pt x="0" y="372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91562" y="4831436"/>
            <a:ext cx="287059" cy="372602"/>
          </a:xfrm>
          <a:custGeom>
            <a:avLst/>
            <a:gdLst/>
            <a:ahLst/>
            <a:cxnLst/>
            <a:rect l="l" t="t" r="r" b="b"/>
            <a:pathLst>
              <a:path w="287059" h="372602">
                <a:moveTo>
                  <a:pt x="0" y="0"/>
                </a:moveTo>
                <a:lnTo>
                  <a:pt x="287059" y="0"/>
                </a:lnTo>
                <a:lnTo>
                  <a:pt x="287059" y="372603"/>
                </a:lnTo>
                <a:lnTo>
                  <a:pt x="0" y="372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129298" y="4692436"/>
            <a:ext cx="2811587" cy="2000666"/>
            <a:chOff x="0" y="0"/>
            <a:chExt cx="914968" cy="6510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47085" y="4681867"/>
            <a:ext cx="2811587" cy="2000666"/>
            <a:chOff x="0" y="0"/>
            <a:chExt cx="914968" cy="6510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04825" y="6655129"/>
            <a:ext cx="4253786" cy="4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</a:pPr>
            <a:endParaRPr/>
          </a:p>
        </p:txBody>
      </p:sp>
      <p:sp>
        <p:nvSpPr>
          <p:cNvPr id="26" name="AutoShape 26"/>
          <p:cNvSpPr/>
          <p:nvPr/>
        </p:nvSpPr>
        <p:spPr>
          <a:xfrm flipH="1">
            <a:off x="9169135" y="6693229"/>
            <a:ext cx="13009" cy="133670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6569285" y="7307289"/>
            <a:ext cx="533489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>
            <a:off x="6559468" y="7307289"/>
            <a:ext cx="9817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11880380" y="7307465"/>
            <a:ext cx="10237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>
            <a:off x="4336959" y="7888325"/>
            <a:ext cx="951530" cy="1702881"/>
          </a:xfrm>
          <a:custGeom>
            <a:avLst/>
            <a:gdLst/>
            <a:ahLst/>
            <a:cxnLst/>
            <a:rect l="l" t="t" r="r" b="b"/>
            <a:pathLst>
              <a:path w="951530" h="1702881">
                <a:moveTo>
                  <a:pt x="0" y="0"/>
                </a:moveTo>
                <a:lnTo>
                  <a:pt x="951530" y="0"/>
                </a:lnTo>
                <a:lnTo>
                  <a:pt x="951530" y="1702881"/>
                </a:lnTo>
                <a:lnTo>
                  <a:pt x="0" y="1702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3847" t="-8" r="-45129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002199" y="2046609"/>
            <a:ext cx="3080158" cy="568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CoE Dev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25913" y="2555089"/>
            <a:ext cx="3959461" cy="73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Équipe de développement du centre d’expertise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58772" y="5304470"/>
            <a:ext cx="2793977" cy="134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Conception &amp; développement d’APIs pour les équipes internes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64695" y="5400092"/>
            <a:ext cx="2793977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 des </a:t>
            </a: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incidents liés aux APIs</a:t>
            </a: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développées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57064" y="5400092"/>
            <a:ext cx="2793977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Définition &amp; diffusion des standards, bonnes pratiques &amp; outils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002199" y="8022757"/>
            <a:ext cx="2333873" cy="1568449"/>
            <a:chOff x="0" y="0"/>
            <a:chExt cx="759507" cy="5104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382938" y="8022757"/>
            <a:ext cx="2333873" cy="1568449"/>
            <a:chOff x="0" y="0"/>
            <a:chExt cx="759507" cy="51041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737244" y="8022757"/>
            <a:ext cx="2333873" cy="1568449"/>
            <a:chOff x="0" y="0"/>
            <a:chExt cx="759507" cy="51041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440402" y="8285821"/>
            <a:ext cx="2218944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 dirty="0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Suivi manuel, non automatisé et sujet à l’oubli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072672" y="8116707"/>
            <a:ext cx="2218944" cy="134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Aucune centralisation des demandes ni d’historique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65977" y="8285821"/>
            <a:ext cx="2276408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 dirty="0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communication compliquée entre les équipes 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678438" y="2776339"/>
            <a:ext cx="2625260" cy="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Problématique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41FA6D78-BCE2-4B19-A2AA-0DF7ED3D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80052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46413" y="1764627"/>
            <a:ext cx="12568364" cy="7763108"/>
          </a:xfrm>
          <a:custGeom>
            <a:avLst/>
            <a:gdLst/>
            <a:ahLst/>
            <a:cxnLst/>
            <a:rect l="l" t="t" r="r" b="b"/>
            <a:pathLst>
              <a:path w="12568364" h="7763108">
                <a:moveTo>
                  <a:pt x="0" y="0"/>
                </a:moveTo>
                <a:lnTo>
                  <a:pt x="12568365" y="0"/>
                </a:lnTo>
                <a:lnTo>
                  <a:pt x="12568365" y="7763107"/>
                </a:lnTo>
                <a:lnTo>
                  <a:pt x="0" y="776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5" t="-6914" b="-412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258799" y="1447801"/>
            <a:ext cx="2782787" cy="1028700"/>
          </a:xfrm>
          <a:custGeom>
            <a:avLst/>
            <a:gdLst/>
            <a:ahLst/>
            <a:cxnLst/>
            <a:rect l="l" t="t" r="r" b="b"/>
            <a:pathLst>
              <a:path w="3144711" h="1110952">
                <a:moveTo>
                  <a:pt x="0" y="0"/>
                </a:moveTo>
                <a:lnTo>
                  <a:pt x="3144711" y="0"/>
                </a:lnTo>
                <a:lnTo>
                  <a:pt x="3144711" y="1110952"/>
                </a:lnTo>
                <a:lnTo>
                  <a:pt x="0" y="1110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E8649F6-21E9-49C8-BFED-C5B5DFC2E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638817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580465" y="1783684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71432" y="2456663"/>
            <a:ext cx="3689829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de l’application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0252230" y="3119566"/>
            <a:ext cx="318555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4393110" y="3119566"/>
            <a:ext cx="31873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864419" y="4455448"/>
            <a:ext cx="5207013" cy="4753500"/>
            <a:chOff x="0" y="0"/>
            <a:chExt cx="1371394" cy="1251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394" cy="1251951"/>
            </a:xfrm>
            <a:custGeom>
              <a:avLst/>
              <a:gdLst/>
              <a:ahLst/>
              <a:cxnLst/>
              <a:rect l="l" t="t" r="r" b="b"/>
              <a:pathLst>
                <a:path w="1371394" h="1251951">
                  <a:moveTo>
                    <a:pt x="25276" y="0"/>
                  </a:moveTo>
                  <a:lnTo>
                    <a:pt x="1346118" y="0"/>
                  </a:lnTo>
                  <a:cubicBezTo>
                    <a:pt x="1360078" y="0"/>
                    <a:pt x="1371394" y="11316"/>
                    <a:pt x="1371394" y="25276"/>
                  </a:cubicBezTo>
                  <a:lnTo>
                    <a:pt x="1371394" y="1226675"/>
                  </a:lnTo>
                  <a:cubicBezTo>
                    <a:pt x="1371394" y="1240634"/>
                    <a:pt x="1360078" y="1251951"/>
                    <a:pt x="1346118" y="1251951"/>
                  </a:cubicBezTo>
                  <a:lnTo>
                    <a:pt x="25276" y="1251951"/>
                  </a:lnTo>
                  <a:cubicBezTo>
                    <a:pt x="11316" y="1251951"/>
                    <a:pt x="0" y="1240634"/>
                    <a:pt x="0" y="1226675"/>
                  </a:cubicBezTo>
                  <a:lnTo>
                    <a:pt x="0" y="25276"/>
                  </a:lnTo>
                  <a:cubicBezTo>
                    <a:pt x="0" y="11316"/>
                    <a:pt x="11316" y="0"/>
                    <a:pt x="25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0"/>
              <a:ext cx="1371394" cy="1442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3437787" y="3138616"/>
            <a:ext cx="0" cy="1335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834280" y="4455448"/>
            <a:ext cx="5207013" cy="4753500"/>
            <a:chOff x="0" y="0"/>
            <a:chExt cx="1371394" cy="1251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1394" cy="1251951"/>
            </a:xfrm>
            <a:custGeom>
              <a:avLst/>
              <a:gdLst/>
              <a:ahLst/>
              <a:cxnLst/>
              <a:rect l="l" t="t" r="r" b="b"/>
              <a:pathLst>
                <a:path w="1371394" h="1251951">
                  <a:moveTo>
                    <a:pt x="25276" y="0"/>
                  </a:moveTo>
                  <a:lnTo>
                    <a:pt x="1346118" y="0"/>
                  </a:lnTo>
                  <a:cubicBezTo>
                    <a:pt x="1360078" y="0"/>
                    <a:pt x="1371394" y="11316"/>
                    <a:pt x="1371394" y="25276"/>
                  </a:cubicBezTo>
                  <a:lnTo>
                    <a:pt x="1371394" y="1226675"/>
                  </a:lnTo>
                  <a:cubicBezTo>
                    <a:pt x="1371394" y="1240634"/>
                    <a:pt x="1360078" y="1251951"/>
                    <a:pt x="1346118" y="1251951"/>
                  </a:cubicBezTo>
                  <a:lnTo>
                    <a:pt x="25276" y="1251951"/>
                  </a:lnTo>
                  <a:cubicBezTo>
                    <a:pt x="11316" y="1251951"/>
                    <a:pt x="0" y="1240634"/>
                    <a:pt x="0" y="1226675"/>
                  </a:cubicBezTo>
                  <a:lnTo>
                    <a:pt x="0" y="25276"/>
                  </a:lnTo>
                  <a:cubicBezTo>
                    <a:pt x="0" y="11316"/>
                    <a:pt x="11316" y="0"/>
                    <a:pt x="25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71394" cy="1290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4393110" y="3119566"/>
            <a:ext cx="0" cy="1335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2187897" y="8386789"/>
            <a:ext cx="638003" cy="638003"/>
          </a:xfrm>
          <a:custGeom>
            <a:avLst/>
            <a:gdLst/>
            <a:ahLst/>
            <a:cxnLst/>
            <a:rect l="l" t="t" r="r" b="b"/>
            <a:pathLst>
              <a:path w="638003" h="638003">
                <a:moveTo>
                  <a:pt x="0" y="0"/>
                </a:moveTo>
                <a:lnTo>
                  <a:pt x="638003" y="0"/>
                </a:lnTo>
                <a:lnTo>
                  <a:pt x="638003" y="638003"/>
                </a:lnTo>
                <a:lnTo>
                  <a:pt x="0" y="63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005372" y="5901045"/>
            <a:ext cx="645040" cy="645040"/>
          </a:xfrm>
          <a:custGeom>
            <a:avLst/>
            <a:gdLst/>
            <a:ahLst/>
            <a:cxnLst/>
            <a:rect l="l" t="t" r="r" b="b"/>
            <a:pathLst>
              <a:path w="645040" h="645040">
                <a:moveTo>
                  <a:pt x="0" y="0"/>
                </a:moveTo>
                <a:lnTo>
                  <a:pt x="645040" y="0"/>
                </a:lnTo>
                <a:lnTo>
                  <a:pt x="645040" y="645040"/>
                </a:lnTo>
                <a:lnTo>
                  <a:pt x="0" y="64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69934" y="5901045"/>
            <a:ext cx="562586" cy="562586"/>
          </a:xfrm>
          <a:custGeom>
            <a:avLst/>
            <a:gdLst/>
            <a:ahLst/>
            <a:cxnLst/>
            <a:rect l="l" t="t" r="r" b="b"/>
            <a:pathLst>
              <a:path w="562586" h="562586">
                <a:moveTo>
                  <a:pt x="0" y="0"/>
                </a:moveTo>
                <a:lnTo>
                  <a:pt x="562585" y="0"/>
                </a:lnTo>
                <a:lnTo>
                  <a:pt x="562585" y="562585"/>
                </a:lnTo>
                <a:lnTo>
                  <a:pt x="0" y="56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67637" y="8386789"/>
            <a:ext cx="638003" cy="638003"/>
          </a:xfrm>
          <a:custGeom>
            <a:avLst/>
            <a:gdLst/>
            <a:ahLst/>
            <a:cxnLst/>
            <a:rect l="l" t="t" r="r" b="b"/>
            <a:pathLst>
              <a:path w="638003" h="638003">
                <a:moveTo>
                  <a:pt x="0" y="0"/>
                </a:moveTo>
                <a:lnTo>
                  <a:pt x="638003" y="0"/>
                </a:lnTo>
                <a:lnTo>
                  <a:pt x="638003" y="638003"/>
                </a:lnTo>
                <a:lnTo>
                  <a:pt x="0" y="638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42933" y="5010150"/>
            <a:ext cx="3726186" cy="64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>
                <a:solidFill>
                  <a:srgbClr val="A1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fonctionnels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69934" y="5010150"/>
            <a:ext cx="4935706" cy="64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>
                <a:solidFill>
                  <a:srgbClr val="A1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non fonctionnels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32519" y="5899858"/>
            <a:ext cx="3998254" cy="234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Sécurité des accès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Performance et fiabilité</a:t>
            </a:r>
          </a:p>
          <a:p>
            <a:pPr marL="474979" lvl="1" indent="-237490" algn="just">
              <a:lnSpc>
                <a:spcPts val="46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Accessibilité multiplateforme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Scalabilité et maintenabilité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848" y="5899858"/>
            <a:ext cx="4162563" cy="2990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 dirty="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Gestion des tickets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 dirty="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Suivi des incidents</a:t>
            </a:r>
          </a:p>
          <a:p>
            <a:pPr marL="493874" lvl="1" indent="-246937">
              <a:lnSpc>
                <a:spcPts val="4803"/>
              </a:lnSpc>
              <a:buFont typeface="Arial"/>
              <a:buChar char="•"/>
            </a:pPr>
            <a:r>
              <a:rPr lang="en-US" sz="2287" dirty="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Visualisation des données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 dirty="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Reporting et archivage</a:t>
            </a:r>
          </a:p>
          <a:p>
            <a:pPr algn="just">
              <a:lnSpc>
                <a:spcPts val="4803"/>
              </a:lnSpc>
            </a:pPr>
            <a:endParaRPr lang="en-US" sz="2287" dirty="0">
              <a:solidFill>
                <a:srgbClr val="000000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1FE584E4-3030-49E0-9573-43F5F237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727561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7C1D0C82-C99F-420D-A7FB-59161FBE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0834" y="-44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86582" y="1102656"/>
            <a:ext cx="9792376" cy="9108144"/>
          </a:xfrm>
          <a:custGeom>
            <a:avLst/>
            <a:gdLst/>
            <a:ahLst/>
            <a:cxnLst/>
            <a:rect l="l" t="t" r="r" b="b"/>
            <a:pathLst>
              <a:path w="9792376" h="9108144">
                <a:moveTo>
                  <a:pt x="0" y="0"/>
                </a:moveTo>
                <a:lnTo>
                  <a:pt x="9792376" y="0"/>
                </a:lnTo>
                <a:lnTo>
                  <a:pt x="9792376" y="9108144"/>
                </a:lnTo>
                <a:lnTo>
                  <a:pt x="0" y="910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de cas d’utilisation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790A9CC-CF74-41EF-8CD9-77EC72B1E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56225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globale</a:t>
            </a:r>
          </a:p>
        </p:txBody>
      </p:sp>
      <p:sp>
        <p:nvSpPr>
          <p:cNvPr id="7" name="Freeform 7"/>
          <p:cNvSpPr/>
          <p:nvPr/>
        </p:nvSpPr>
        <p:spPr>
          <a:xfrm>
            <a:off x="4192720" y="1295019"/>
            <a:ext cx="12152882" cy="8693248"/>
          </a:xfrm>
          <a:custGeom>
            <a:avLst/>
            <a:gdLst/>
            <a:ahLst/>
            <a:cxnLst/>
            <a:rect l="l" t="t" r="r" b="b"/>
            <a:pathLst>
              <a:path w="12152882" h="8693248">
                <a:moveTo>
                  <a:pt x="0" y="0"/>
                </a:moveTo>
                <a:lnTo>
                  <a:pt x="12152882" y="0"/>
                </a:lnTo>
                <a:lnTo>
                  <a:pt x="12152882" y="8693248"/>
                </a:lnTo>
                <a:lnTo>
                  <a:pt x="0" y="869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" t="-2482" r="-911" b="-144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5A3B5F7-F52B-4C18-A6DE-54CDC955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59123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83510" y="2172260"/>
            <a:ext cx="14619101" cy="7574844"/>
          </a:xfrm>
          <a:custGeom>
            <a:avLst/>
            <a:gdLst/>
            <a:ahLst/>
            <a:cxnLst/>
            <a:rect l="l" t="t" r="r" b="b"/>
            <a:pathLst>
              <a:path w="14619101" h="7574844">
                <a:moveTo>
                  <a:pt x="0" y="0"/>
                </a:moveTo>
                <a:lnTo>
                  <a:pt x="14619101" y="0"/>
                </a:lnTo>
                <a:lnTo>
                  <a:pt x="14619101" y="7574845"/>
                </a:lnTo>
                <a:lnTo>
                  <a:pt x="0" y="757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1996085"/>
            <a:ext cx="2412492" cy="233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Business Process Model and Notion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8C6948F3-DD4C-4C93-B6C6-03ED5D757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437802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079"/>
                        </a:lnSpc>
                        <a:spcBef>
                          <a:spcPct val="0"/>
                        </a:spcBef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Times New Roman Bold"/>
                          <a:cs typeface="Calibri" panose="020F0502020204030204" pitchFamily="34" charset="0"/>
                          <a:sym typeface="Times New Roman Bold"/>
                        </a:rPr>
                        <a:t>Modélisation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1F61FBF-B44B-4E40-9C63-B40C2904FE03}"/>
              </a:ext>
            </a:extLst>
          </p:cNvPr>
          <p:cNvSpPr/>
          <p:nvPr/>
        </p:nvSpPr>
        <p:spPr>
          <a:xfrm>
            <a:off x="9614635" y="2324100"/>
            <a:ext cx="3034565" cy="49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079"/>
              </a:lnSpc>
              <a:spcBef>
                <a:spcPct val="0"/>
              </a:spcBef>
            </a:pPr>
            <a:r>
              <a:rPr lang="en-US" sz="3200" b="1" dirty="0">
                <a:latin typeface="Calibri" panose="020F0502020204030204" pitchFamily="34" charset="0"/>
                <a:ea typeface="Times New Roman Bold"/>
                <a:cs typeface="Calibri" panose="020F0502020204030204" pitchFamily="34" charset="0"/>
                <a:sym typeface="Times New Roman Bold"/>
              </a:rPr>
              <a:t>BPMN</a:t>
            </a:r>
            <a:endParaRPr lang="en-US" sz="4000" b="1" dirty="0">
              <a:latin typeface="Calibri" panose="020F0502020204030204" pitchFamily="34" charset="0"/>
              <a:ea typeface="Times New Roman Bold"/>
              <a:cs typeface="Calibri" panose="020F0502020204030204" pitchFamily="34" charset="0"/>
              <a:sym typeface="Times New Roman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6810</TotalTime>
  <Words>698</Words>
  <Application>Microsoft Office PowerPoint</Application>
  <PresentationFormat>Personnalisé</PresentationFormat>
  <Paragraphs>230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Times New Roman</vt:lpstr>
      <vt:lpstr>Times New Roman Bold</vt:lpstr>
      <vt:lpstr>Arial Nova</vt:lpstr>
      <vt:lpstr>Calibri</vt:lpstr>
      <vt:lpstr>Open Sans</vt:lpstr>
      <vt:lpstr>Arial</vt:lpstr>
      <vt:lpstr>Montserrat Bold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Bleu crème Minimaliste Business Plan Présentation</dc:title>
  <dc:creator>hP</dc:creator>
  <cp:lastModifiedBy>Salma El Miniani</cp:lastModifiedBy>
  <cp:revision>21</cp:revision>
  <dcterms:created xsi:type="dcterms:W3CDTF">2006-08-16T00:00:00Z</dcterms:created>
  <dcterms:modified xsi:type="dcterms:W3CDTF">2025-07-10T16:55:43Z</dcterms:modified>
  <dc:identifier>DAGTXfnJYRI</dc:identifier>
</cp:coreProperties>
</file>